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57" r:id="rId4"/>
    <p:sldId id="258" r:id="rId5"/>
    <p:sldId id="261" r:id="rId6"/>
    <p:sldId id="262" r:id="rId7"/>
    <p:sldId id="263" r:id="rId8"/>
    <p:sldId id="265" r:id="rId9"/>
    <p:sldId id="266" r:id="rId10"/>
    <p:sldId id="264" r:id="rId11"/>
    <p:sldId id="267" r:id="rId12"/>
    <p:sldId id="268" r:id="rId13"/>
    <p:sldId id="269" r:id="rId14"/>
    <p:sldId id="270" r:id="rId15"/>
    <p:sldId id="271" r:id="rId16"/>
    <p:sldId id="274" r:id="rId17"/>
    <p:sldId id="277" r:id="rId18"/>
    <p:sldId id="281" r:id="rId19"/>
    <p:sldId id="283" r:id="rId20"/>
    <p:sldId id="284" r:id="rId21"/>
    <p:sldId id="285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DC4C"/>
    <a:srgbClr val="28A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6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4D8DEE8-7A87-4E01-8ADE-4C49CDD43F74}" type="datetime1">
              <a:rPr lang="en-US" smtClean="0"/>
              <a:pPr/>
              <a:t>4/13/15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F9461-E3EB-40CD-B93F-E5CBBBD8E0BA}" type="datetimeFigureOut">
              <a:rPr lang="en-US" smtClean="0"/>
              <a:pPr/>
              <a:t>4/13/15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A7543-9AAE-4E9F-B28C-4FCCFD07D4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8FA3-38AD-400D-A4D2-18E8EF129E5F}" type="datetime1">
              <a:rPr lang="en-US" smtClean="0"/>
              <a:pPr/>
              <a:t>4/13/15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F424-F111-43CB-9C75-D52325012943}" type="datetime1">
              <a:rPr lang="en-US" smtClean="0"/>
              <a:pPr/>
              <a:t>4/13/15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4A8BBF0-342D-409A-9C0A-B1B451E92883}" type="datetime1">
              <a:rPr lang="en-US" smtClean="0"/>
              <a:pPr/>
              <a:t>4/13/15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190-4BDC-4D39-B5BB-A14B3E8B1B3D}" type="datetime1">
              <a:rPr lang="en-US" smtClean="0"/>
              <a:pPr/>
              <a:t>4/13/15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52F2-9B11-4FC0-9217-7D20B3AC9849}" type="datetime1">
              <a:rPr lang="en-US" smtClean="0"/>
              <a:pPr/>
              <a:t>4/13/15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3737-8506-438E-ABC0-0BE7E06DCCA6}" type="datetime1">
              <a:rPr lang="en-US" smtClean="0"/>
              <a:pPr/>
              <a:t>4/13/15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58AA-1C84-40C9-BFEE-631CCB17636C}" type="datetime1">
              <a:rPr lang="en-US" smtClean="0"/>
              <a:pPr/>
              <a:t>4/13/15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42C1-4E96-413B-B72E-6C4B39D85C9D}" type="datetime1">
              <a:rPr lang="en-US" smtClean="0"/>
              <a:pPr/>
              <a:t>4/13/15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42AA2-D442-471A-9D69-80392E1E581D}" type="datetime1">
              <a:rPr lang="en-US" smtClean="0"/>
              <a:pPr/>
              <a:t>4/13/15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EC43563C-D9B3-4432-B336-144C997D6215}" type="datetime1">
              <a:rPr lang="en-US" smtClean="0"/>
              <a:pPr/>
              <a:t>4/13/15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bckk1@verizon.net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Lawrence Township Station 21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 Colts Circle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235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a 21 preplan.00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2" b="23792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A-b side (us1)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531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a 21 preplan.00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2" b="23792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Basement alarm panel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822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a 21 preplan.01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2" b="23792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elevator lift assembly</a:t>
            </a:r>
            <a:endParaRPr lang="en-US" dirty="0"/>
          </a:p>
        </p:txBody>
      </p:sp>
      <p:sp>
        <p:nvSpPr>
          <p:cNvPr id="5" name="Bent Arrow 4"/>
          <p:cNvSpPr/>
          <p:nvPr/>
        </p:nvSpPr>
        <p:spPr>
          <a:xfrm>
            <a:off x="2597431" y="4268264"/>
            <a:ext cx="822960" cy="1979023"/>
          </a:xfrm>
          <a:prstGeom prst="bentArrow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97431" y="6291460"/>
            <a:ext cx="6191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Needle Valve can be used to lower elevator USE CAUTION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726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a 21 preplan.01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2" b="23792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DISCONNECT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755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a 21 preplan.01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2" b="23792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Sprinkler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99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a 21 preplan.01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2" b="23792"/>
          <a:stretch>
            <a:fillRect/>
          </a:stretch>
        </p:blipFill>
        <p:spPr>
          <a:xfrm>
            <a:off x="632695" y="1719071"/>
            <a:ext cx="8407893" cy="440740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6600"/>
                </a:solidFill>
              </a:rPr>
              <a:t>Wet system valve </a:t>
            </a:r>
            <a:r>
              <a:rPr lang="en-US" dirty="0" smtClean="0"/>
              <a:t>/ </a:t>
            </a:r>
            <a:r>
              <a:rPr lang="en-US" dirty="0" smtClean="0">
                <a:solidFill>
                  <a:srgbClr val="3366FF"/>
                </a:solidFill>
              </a:rPr>
              <a:t>dry valve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5" name="Left Arrow 4"/>
          <p:cNvSpPr/>
          <p:nvPr/>
        </p:nvSpPr>
        <p:spPr>
          <a:xfrm rot="20096280">
            <a:off x="6647062" y="4496674"/>
            <a:ext cx="1521616" cy="1292937"/>
          </a:xfrm>
          <a:prstGeom prst="lef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819076" y="3466901"/>
            <a:ext cx="978408" cy="892470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084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a 21 preplan.01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2" b="23792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660066"/>
                </a:solidFill>
              </a:rPr>
              <a:t>From </a:t>
            </a:r>
            <a:r>
              <a:rPr lang="en-US" dirty="0" smtClean="0">
                <a:solidFill>
                  <a:srgbClr val="660066"/>
                </a:solidFill>
              </a:rPr>
              <a:t>fdc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dirty="0" smtClean="0"/>
              <a:t>/ </a:t>
            </a:r>
            <a:r>
              <a:rPr lang="en-US" dirty="0" smtClean="0">
                <a:solidFill>
                  <a:srgbClr val="28AAFF"/>
                </a:solidFill>
              </a:rPr>
              <a:t>domestic water</a:t>
            </a:r>
            <a:endParaRPr lang="en-US" dirty="0">
              <a:solidFill>
                <a:srgbClr val="28AAFF"/>
              </a:solidFill>
            </a:endParaRPr>
          </a:p>
        </p:txBody>
      </p:sp>
      <p:sp>
        <p:nvSpPr>
          <p:cNvPr id="5" name="Notched Right Arrow 4"/>
          <p:cNvSpPr/>
          <p:nvPr/>
        </p:nvSpPr>
        <p:spPr>
          <a:xfrm flipH="1">
            <a:off x="5663159" y="3329598"/>
            <a:ext cx="978408" cy="484632"/>
          </a:xfrm>
          <a:prstGeom prst="notchedRightArrow">
            <a:avLst/>
          </a:prstGeom>
          <a:solidFill>
            <a:srgbClr val="28AA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triped Right Arrow 5"/>
          <p:cNvSpPr/>
          <p:nvPr/>
        </p:nvSpPr>
        <p:spPr>
          <a:xfrm rot="3028636">
            <a:off x="1074377" y="2170848"/>
            <a:ext cx="1269921" cy="783748"/>
          </a:xfrm>
          <a:prstGeom prst="stripedRightArrow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524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5-03-04 at 11.10.24 PM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9" b="13769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Exposure sides</a:t>
            </a:r>
            <a:endParaRPr lang="en-US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4325023" y="5260675"/>
            <a:ext cx="914400" cy="612648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6" name="Line Callout 1 (Border and Accent Bar) 5"/>
          <p:cNvSpPr/>
          <p:nvPr/>
        </p:nvSpPr>
        <p:spPr>
          <a:xfrm>
            <a:off x="2322467" y="3558437"/>
            <a:ext cx="914400" cy="612648"/>
          </a:xfrm>
          <a:prstGeom prst="accentBorderCallout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" name="Line Callout 3 (Accent Bar) 6"/>
          <p:cNvSpPr/>
          <p:nvPr/>
        </p:nvSpPr>
        <p:spPr>
          <a:xfrm>
            <a:off x="4313583" y="2162523"/>
            <a:ext cx="914400" cy="612648"/>
          </a:xfrm>
          <a:prstGeom prst="accentCallout3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139013" y="3558437"/>
            <a:ext cx="697884" cy="6126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515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5-03-04 at 11.10.24 PM cop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9" b="13769"/>
          <a:stretch>
            <a:fillRect/>
          </a:stretch>
        </p:blipFill>
        <p:spPr>
          <a:xfrm>
            <a:off x="354860" y="1719263"/>
            <a:ext cx="8407400" cy="44069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Grade level access only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Bent-Up Arrow 4"/>
          <p:cNvSpPr/>
          <p:nvPr/>
        </p:nvSpPr>
        <p:spPr>
          <a:xfrm>
            <a:off x="4463770" y="4712917"/>
            <a:ext cx="425197" cy="731520"/>
          </a:xfrm>
          <a:prstGeom prst="bentUp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Bent-Up Arrow 5"/>
          <p:cNvSpPr/>
          <p:nvPr/>
        </p:nvSpPr>
        <p:spPr>
          <a:xfrm rot="10800000">
            <a:off x="4589620" y="2723177"/>
            <a:ext cx="425196" cy="1101316"/>
          </a:xfrm>
          <a:prstGeom prst="bentUp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Bent-Up Arrow 6"/>
          <p:cNvSpPr/>
          <p:nvPr/>
        </p:nvSpPr>
        <p:spPr>
          <a:xfrm rot="5400000">
            <a:off x="2790623" y="3558817"/>
            <a:ext cx="424812" cy="731520"/>
          </a:xfrm>
          <a:prstGeom prst="bentUp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Bent-Up Arrow 7"/>
          <p:cNvSpPr/>
          <p:nvPr/>
        </p:nvSpPr>
        <p:spPr>
          <a:xfrm rot="16015432">
            <a:off x="6456581" y="3685286"/>
            <a:ext cx="414446" cy="731520"/>
          </a:xfrm>
          <a:prstGeom prst="bentUp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132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Roof Access is on Division 4 at Bravo side.</a:t>
            </a:r>
          </a:p>
          <a:p>
            <a:r>
              <a:rPr lang="en-US" dirty="0" smtClean="0"/>
              <a:t>HVAC units in the storage areas supply common areas only.</a:t>
            </a:r>
          </a:p>
          <a:p>
            <a:r>
              <a:rPr lang="en-US" dirty="0" smtClean="0"/>
              <a:t>Gas meters are on the A/B corner and B/C corner.</a:t>
            </a:r>
          </a:p>
          <a:p>
            <a:r>
              <a:rPr lang="en-US" dirty="0" smtClean="0"/>
              <a:t>All units have gas stoves.</a:t>
            </a:r>
          </a:p>
          <a:p>
            <a:r>
              <a:rPr lang="en-US" dirty="0" smtClean="0"/>
              <a:t>All units have electric dryers.</a:t>
            </a:r>
          </a:p>
          <a:p>
            <a:r>
              <a:rPr lang="en-US" dirty="0" smtClean="0"/>
              <a:t>The gas heaters for each unit are located on the balcony of each unit.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Notes/ access/ utilities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395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loseup Colt Cir10.57.3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7" b="15107"/>
          <a:stretch>
            <a:fillRect/>
          </a:stretch>
        </p:blipFill>
        <p:spPr>
          <a:xfrm>
            <a:off x="354367" y="1684745"/>
            <a:ext cx="8407893" cy="440740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divisions 1-2-3 stairways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859118" y="5366259"/>
            <a:ext cx="1269920" cy="572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791109" y="2951538"/>
            <a:ext cx="1269920" cy="4389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551435" y="4172645"/>
            <a:ext cx="1159613" cy="10219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061029" y="2173965"/>
            <a:ext cx="1269920" cy="7775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55513" y="5692043"/>
            <a:ext cx="703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A-B</a:t>
            </a:r>
            <a:endParaRPr lang="en-US" sz="2000" dirty="0">
              <a:solidFill>
                <a:srgbClr val="FFFF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11048" y="3987979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A-D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61832" y="2581729"/>
            <a:ext cx="45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61032" y="2173965"/>
            <a:ext cx="46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CD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9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stairways have standpipe connections</a:t>
            </a:r>
          </a:p>
          <a:p>
            <a:endParaRPr lang="en-US" dirty="0"/>
          </a:p>
          <a:p>
            <a:r>
              <a:rPr lang="en-US" dirty="0" smtClean="0"/>
              <a:t>All stairways have exterior access.</a:t>
            </a:r>
          </a:p>
          <a:p>
            <a:endParaRPr lang="en-US" dirty="0"/>
          </a:p>
          <a:p>
            <a:r>
              <a:rPr lang="en-US" dirty="0" smtClean="0"/>
              <a:t>Hose lays floor to floor from standpipe / require 50’ hose.</a:t>
            </a:r>
          </a:p>
          <a:p>
            <a:endParaRPr lang="en-US" dirty="0"/>
          </a:p>
          <a:p>
            <a:r>
              <a:rPr lang="en-US" dirty="0" smtClean="0"/>
              <a:t>From the Bravo and Delta standpipe into the corridor to the center of the corridor requires approximately 133 ‘ of hose.</a:t>
            </a:r>
          </a:p>
          <a:p>
            <a:endParaRPr lang="en-US" dirty="0"/>
          </a:p>
          <a:p>
            <a:r>
              <a:rPr lang="en-US" dirty="0" smtClean="0"/>
              <a:t>Typically on 50’ length of hose is needed for interior apartment fire attack.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 / standpipes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692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Please contact Capt. Ken Kandrac 609-883-5435 or </a:t>
            </a:r>
            <a:r>
              <a:rPr lang="en-US" dirty="0" smtClean="0">
                <a:hlinkClick r:id="rId2"/>
              </a:rPr>
              <a:t>bckk1@verizon.net</a:t>
            </a:r>
            <a:r>
              <a:rPr lang="en-US" dirty="0" smtClean="0"/>
              <a:t> for additions or corrections.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Additions / corrections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093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0999" y="1719071"/>
            <a:ext cx="8407893" cy="4905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Complex is Knox Box accessible.</a:t>
            </a:r>
          </a:p>
          <a:p>
            <a:endParaRPr lang="en-US" dirty="0"/>
          </a:p>
          <a:p>
            <a:r>
              <a:rPr lang="en-US" dirty="0" smtClean="0"/>
              <a:t>Contact Mercer County Central</a:t>
            </a:r>
          </a:p>
          <a:p>
            <a:endParaRPr lang="en-US" dirty="0"/>
          </a:p>
          <a:p>
            <a:r>
              <a:rPr lang="en-US" dirty="0" smtClean="0"/>
              <a:t>The code will be sent via the old VHF system</a:t>
            </a:r>
          </a:p>
          <a:p>
            <a:endParaRPr lang="en-US" dirty="0"/>
          </a:p>
          <a:p>
            <a:r>
              <a:rPr lang="en-US" dirty="0" smtClean="0"/>
              <a:t>Access card is for the double lock doors</a:t>
            </a:r>
          </a:p>
          <a:p>
            <a:endParaRPr lang="en-US" dirty="0"/>
          </a:p>
          <a:p>
            <a:r>
              <a:rPr lang="en-US" dirty="0" smtClean="0"/>
              <a:t>Access card is needed for basement entry</a:t>
            </a:r>
          </a:p>
          <a:p>
            <a:endParaRPr lang="en-US" dirty="0"/>
          </a:p>
          <a:p>
            <a:pPr lvl="1"/>
            <a:r>
              <a:rPr lang="en-US" dirty="0" smtClean="0"/>
              <a:t>Elevator machinery / hydraulic relief valve</a:t>
            </a:r>
          </a:p>
          <a:p>
            <a:pPr lvl="1"/>
            <a:r>
              <a:rPr lang="en-US" dirty="0" smtClean="0"/>
              <a:t>Sprinkler system / wet and dry valves</a:t>
            </a:r>
          </a:p>
          <a:p>
            <a:pPr lvl="1"/>
            <a:r>
              <a:rPr lang="en-US" dirty="0" smtClean="0"/>
              <a:t>Electrical room</a:t>
            </a:r>
          </a:p>
          <a:p>
            <a:pPr lvl="1"/>
            <a:r>
              <a:rPr lang="en-US" dirty="0" smtClean="0"/>
              <a:t>Annunciator panel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677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a 21 preplan.0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2" b="237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894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a 21 preplan.00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2" b="23792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Interior card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690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a 21 preplan.00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2" b="23792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Lobby / apartment call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056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a 21 preplan.00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2" b="23792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Apartment key storage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2905944" y="3489785"/>
            <a:ext cx="2265264" cy="42335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8656" y="3475153"/>
            <a:ext cx="2138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Keys from Knox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887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a 21 preplan.00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2" b="23792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A-d side (</a:t>
            </a:r>
            <a:r>
              <a:rPr lang="en-US" dirty="0" smtClean="0"/>
              <a:t>princeton</a:t>
            </a:r>
            <a:r>
              <a:rPr lang="en-US" dirty="0" smtClean="0"/>
              <a:t> pike)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923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a 21 preplan.00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2" b="23792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side to d corridor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47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214</TotalTime>
  <Words>306</Words>
  <Application>Microsoft Macintosh PowerPoint</Application>
  <PresentationFormat>On-screen Show (4:3)</PresentationFormat>
  <Paragraphs>61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Grid</vt:lpstr>
      <vt:lpstr> Colts Circle</vt:lpstr>
      <vt:lpstr>Access divisions 1-2-3 stairways</vt:lpstr>
      <vt:lpstr>Access </vt:lpstr>
      <vt:lpstr>PowerPoint Presentation</vt:lpstr>
      <vt:lpstr>Interior card</vt:lpstr>
      <vt:lpstr>Lobby / apartment call box</vt:lpstr>
      <vt:lpstr>Apartment key storage</vt:lpstr>
      <vt:lpstr>A-d side (princeton pike)</vt:lpstr>
      <vt:lpstr>A side to d corridor</vt:lpstr>
      <vt:lpstr>A-b side (us1)</vt:lpstr>
      <vt:lpstr>Basement alarm panel</vt:lpstr>
      <vt:lpstr>elevator lift assembly</vt:lpstr>
      <vt:lpstr>ELECTRICAL DISCONNECT</vt:lpstr>
      <vt:lpstr>Sprinkler system</vt:lpstr>
      <vt:lpstr>Wet system valve / dry valve</vt:lpstr>
      <vt:lpstr>From fdc / domestic water</vt:lpstr>
      <vt:lpstr>Exposure sides</vt:lpstr>
      <vt:lpstr>Grade level access only</vt:lpstr>
      <vt:lpstr>Notes/ access/ utilities</vt:lpstr>
      <vt:lpstr>Notes / standpipes</vt:lpstr>
      <vt:lpstr>Additions / corrections</vt:lpstr>
    </vt:vector>
  </TitlesOfParts>
  <Company>Engine 21 Associates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100 Forrest Ridge Brookshire senior community</dc:title>
  <dc:creator>Ken Kandrac</dc:creator>
  <cp:lastModifiedBy>Ken Kandrac</cp:lastModifiedBy>
  <cp:revision>25</cp:revision>
  <dcterms:created xsi:type="dcterms:W3CDTF">2015-03-09T00:51:26Z</dcterms:created>
  <dcterms:modified xsi:type="dcterms:W3CDTF">2015-04-13T20:44:57Z</dcterms:modified>
</cp:coreProperties>
</file>